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mp4" ContentType="video/mp4"/>
  <Default Extension="emf" ContentType="image/x-em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7" r:id="rId9"/>
    <p:sldId id="264" r:id="rId10"/>
    <p:sldId id="263" r:id="rId11"/>
    <p:sldId id="268" r:id="rId12"/>
    <p:sldId id="269" r:id="rId13"/>
    <p:sldId id="271" r:id="rId14"/>
    <p:sldId id="270" r:id="rId15"/>
    <p:sldId id="272" r:id="rId16"/>
    <p:sldId id="273" r:id="rId17"/>
    <p:sldId id="275" r:id="rId18"/>
    <p:sldId id="274" r:id="rId19"/>
    <p:sldId id="276" r:id="rId20"/>
    <p:sldId id="278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3.png>
</file>

<file path=ppt/media/image24.png>
</file>

<file path=ppt/media/image25.PNG>
</file>

<file path=ppt/media/image26.PNG>
</file>

<file path=ppt/media/image27.jpg>
</file>

<file path=ppt/media/image28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标题的全景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标题和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带标题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三栏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二级</a:t>
            </a:r>
          </a:p>
          <a:p>
            <a:pPr lvl="2"/>
            <a:r>
              <a:rPr lang="zh-CN" altLang="en-US" smtClean="0"/>
              <a:t>三级</a:t>
            </a:r>
          </a:p>
          <a:p>
            <a:pPr lvl="3"/>
            <a:r>
              <a:rPr lang="zh-CN" altLang="en-US" smtClean="0"/>
              <a:t>四级</a:t>
            </a:r>
          </a:p>
          <a:p>
            <a:pPr lvl="4"/>
            <a:r>
              <a:rPr lang="zh-CN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zh-CN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4/12/18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1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4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6" Type="http://schemas.openxmlformats.org/officeDocument/2006/relationships/image" Target="../media/image8.emf"/><Relationship Id="rId7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AGV</a:t>
            </a:r>
            <a:r>
              <a:rPr kumimoji="1" lang="zh-CN" altLang="en-US" dirty="0" smtClean="0"/>
              <a:t>调度优化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 smtClean="0"/>
              <a:t>指导教师：赵千川教授</a:t>
            </a:r>
          </a:p>
          <a:p>
            <a:r>
              <a:rPr kumimoji="1" lang="zh-CN" altLang="en-US" dirty="0" smtClean="0"/>
              <a:t>答辩人：李承昊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7789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Anylogic</a:t>
            </a:r>
            <a:r>
              <a:rPr kumimoji="1" lang="zh-CN" altLang="en-US" dirty="0" smtClean="0"/>
              <a:t>实验结果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8051" y="1859622"/>
            <a:ext cx="6664503" cy="4998378"/>
          </a:xfrm>
        </p:spPr>
      </p:pic>
      <p:sp>
        <p:nvSpPr>
          <p:cNvPr id="5" name="文本框 4"/>
          <p:cNvSpPr txBox="1"/>
          <p:nvPr/>
        </p:nvSpPr>
        <p:spPr>
          <a:xfrm>
            <a:off x="626723" y="3044265"/>
            <a:ext cx="411993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只使用地图上半部分作为</a:t>
            </a:r>
            <a:r>
              <a:rPr kumimoji="1" lang="en-US" altLang="zh-CN" dirty="0" smtClean="0"/>
              <a:t>AGV</a:t>
            </a:r>
            <a:r>
              <a:rPr kumimoji="1" lang="zh-CN" altLang="en-US" dirty="0" smtClean="0"/>
              <a:t>行驶区域</a:t>
            </a:r>
          </a:p>
          <a:p>
            <a:endParaRPr kumimoji="1" lang="zh-CN" altLang="en-US" dirty="0" smtClean="0"/>
          </a:p>
          <a:p>
            <a:r>
              <a:rPr kumimoji="1" lang="en-US" altLang="zh-CN" dirty="0"/>
              <a:t>Delay=100s  </a:t>
            </a:r>
            <a:r>
              <a:rPr kumimoji="1" lang="zh-CN" altLang="en-US" dirty="0" smtClean="0"/>
              <a:t>运行时间最多缩短</a:t>
            </a:r>
            <a:r>
              <a:rPr kumimoji="1" lang="en-US" altLang="zh-CN" dirty="0" smtClean="0"/>
              <a:t>88.2%</a:t>
            </a:r>
            <a:endParaRPr kumimoji="1" lang="zh-CN" altLang="en-US" dirty="0"/>
          </a:p>
          <a:p>
            <a:r>
              <a:rPr kumimoji="1" lang="en-US" altLang="zh-CN" dirty="0" smtClean="0"/>
              <a:t>Delay=50s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    运行</a:t>
            </a:r>
            <a:r>
              <a:rPr kumimoji="1" lang="zh-CN" altLang="en-US" dirty="0"/>
              <a:t>时间最多</a:t>
            </a:r>
            <a:r>
              <a:rPr kumimoji="1" lang="zh-CN" altLang="en-US" dirty="0" smtClean="0"/>
              <a:t>缩短</a:t>
            </a:r>
            <a:r>
              <a:rPr kumimoji="1" lang="en-US" altLang="zh-CN" dirty="0" smtClean="0"/>
              <a:t>45.2%</a:t>
            </a:r>
            <a:endParaRPr kumimoji="1" lang="zh-CN" altLang="en-US" dirty="0"/>
          </a:p>
          <a:p>
            <a:r>
              <a:rPr kumimoji="1" lang="en-US" altLang="zh-CN" dirty="0" smtClean="0"/>
              <a:t>Delay=10s</a:t>
            </a:r>
            <a:r>
              <a:rPr kumimoji="1" lang="zh-CN" altLang="en-US" dirty="0" smtClean="0"/>
              <a:t>     运行</a:t>
            </a:r>
            <a:r>
              <a:rPr kumimoji="1" lang="zh-CN" altLang="en-US" dirty="0"/>
              <a:t>时间最多</a:t>
            </a:r>
            <a:r>
              <a:rPr kumimoji="1" lang="zh-CN" altLang="en-US" dirty="0" smtClean="0"/>
              <a:t>缩短</a:t>
            </a:r>
            <a:r>
              <a:rPr kumimoji="1" lang="en-US" altLang="zh-CN" dirty="0" smtClean="0"/>
              <a:t>13.2%</a:t>
            </a:r>
            <a:endParaRPr kumimoji="1" lang="zh-CN" altLang="en-US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6100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/>
              <a:t>C#</a:t>
            </a:r>
            <a:r>
              <a:rPr kumimoji="1" lang="zh-CN" altLang="en-US" sz="3200" dirty="0" smtClean="0"/>
              <a:t>程序中码头框架</a:t>
            </a:r>
            <a:endParaRPr kumimoji="1" lang="zh-CN" altLang="en-US" sz="32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0628" y="762000"/>
            <a:ext cx="6949328" cy="5404339"/>
          </a:xfrm>
        </p:spPr>
      </p:pic>
      <p:sp>
        <p:nvSpPr>
          <p:cNvPr id="6" name="文本框 5"/>
          <p:cNvSpPr txBox="1"/>
          <p:nvPr/>
        </p:nvSpPr>
        <p:spPr>
          <a:xfrm>
            <a:off x="1154954" y="3461820"/>
            <a:ext cx="295421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1589</a:t>
            </a:r>
            <a:r>
              <a:rPr kumimoji="1" lang="zh-CN" altLang="en-US" dirty="0" smtClean="0"/>
              <a:t>个磁钉</a:t>
            </a:r>
          </a:p>
          <a:p>
            <a:r>
              <a:rPr kumimoji="1" lang="en-US" altLang="zh-CN" dirty="0" smtClean="0"/>
              <a:t>430</a:t>
            </a:r>
            <a:r>
              <a:rPr kumimoji="1" lang="zh-CN" altLang="en-US" dirty="0" smtClean="0"/>
              <a:t>条线</a:t>
            </a:r>
          </a:p>
          <a:p>
            <a:r>
              <a:rPr kumimoji="1" lang="en-US" altLang="zh-CN" dirty="0" smtClean="0"/>
              <a:t>20</a:t>
            </a:r>
            <a:r>
              <a:rPr kumimoji="1" lang="zh-CN" altLang="en-US" dirty="0" smtClean="0"/>
              <a:t>个</a:t>
            </a:r>
            <a:r>
              <a:rPr kumimoji="1" lang="en-US" altLang="zh-CN" dirty="0" smtClean="0"/>
              <a:t>AGV</a:t>
            </a:r>
            <a:endParaRPr kumimoji="1" lang="zh-CN" altLang="en-US" dirty="0" smtClean="0"/>
          </a:p>
          <a:p>
            <a:endParaRPr kumimoji="1" lang="zh-CN" altLang="en-US" dirty="0"/>
          </a:p>
          <a:p>
            <a:r>
              <a:rPr kumimoji="1" lang="zh-CN" altLang="en-US" dirty="0"/>
              <a:t>地图尺寸：</a:t>
            </a:r>
            <a:r>
              <a:rPr kumimoji="1" lang="en-US" altLang="zh-CN" dirty="0"/>
              <a:t>435*300</a:t>
            </a:r>
          </a:p>
          <a:p>
            <a:r>
              <a:rPr kumimoji="1" lang="zh-CN" altLang="en-US" dirty="0"/>
              <a:t>最大行驶速度：</a:t>
            </a:r>
            <a:r>
              <a:rPr kumimoji="1" lang="en-US" altLang="zh-CN" dirty="0" smtClean="0"/>
              <a:t>6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839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引入人工势场法</a:t>
            </a:r>
            <a:endParaRPr kumimoji="1" lang="zh-CN" altLang="en-US" dirty="0"/>
          </a:p>
        </p:txBody>
      </p:sp>
      <p:pic>
        <p:nvPicPr>
          <p:cNvPr id="4" name="recore2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75177" y="1732002"/>
            <a:ext cx="8006316" cy="4503291"/>
          </a:xfrm>
        </p:spPr>
      </p:pic>
    </p:spTree>
    <p:extLst>
      <p:ext uri="{BB962C8B-B14F-4D97-AF65-F5344CB8AC3E}">
        <p14:creationId xmlns:p14="http://schemas.microsoft.com/office/powerpoint/2010/main" val="1657922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人工势场法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191" y="2714869"/>
            <a:ext cx="4889500" cy="20447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4177" y="2930769"/>
            <a:ext cx="4851400" cy="161290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3188677" y="5228492"/>
            <a:ext cx="5392615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上面两图摘自</a:t>
            </a:r>
            <a:r>
              <a:rPr lang="en-US" altLang="zh-CN" sz="1400" dirty="0"/>
              <a:t>Michael T. Wolf and Joel W. </a:t>
            </a:r>
            <a:r>
              <a:rPr lang="en-US" altLang="zh-CN" sz="1400" dirty="0" smtClean="0"/>
              <a:t>Burdick. [2008]. California </a:t>
            </a:r>
            <a:r>
              <a:rPr lang="en-US" altLang="zh-CN" sz="1400" dirty="0"/>
              <a:t>Institute of </a:t>
            </a:r>
            <a:r>
              <a:rPr lang="en-US" altLang="zh-CN" sz="1400" dirty="0" smtClean="0"/>
              <a:t>Technology Artificial </a:t>
            </a:r>
            <a:r>
              <a:rPr lang="en-US" altLang="zh-CN" sz="1400" dirty="0"/>
              <a:t>Potential Functions for Highway Driving with Collision </a:t>
            </a:r>
            <a:r>
              <a:rPr lang="en-US" altLang="zh-CN" sz="1400" dirty="0" smtClean="0"/>
              <a:t>Avoidance. </a:t>
            </a:r>
            <a:r>
              <a:rPr lang="en-US" altLang="zh-CN" sz="1400" dirty="0"/>
              <a:t>2008 IEEE International Conference </a:t>
            </a:r>
            <a:r>
              <a:rPr lang="en-US" altLang="zh-CN" sz="1400" dirty="0" smtClean="0"/>
              <a:t>on Robotics </a:t>
            </a:r>
            <a:r>
              <a:rPr lang="en-US" altLang="zh-CN" sz="1400" dirty="0"/>
              <a:t>and </a:t>
            </a:r>
            <a:r>
              <a:rPr lang="en-US" altLang="zh-CN" sz="1400" dirty="0" smtClean="0"/>
              <a:t>Automation. pp. 3731-3736.</a:t>
            </a:r>
            <a:endParaRPr kumimoji="1"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945105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参数</a:t>
            </a:r>
            <a:endParaRPr kumimoji="1" lang="zh-CN" altLang="en-US" dirty="0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107" y="2895599"/>
            <a:ext cx="5025073" cy="82501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641230" y="4169637"/>
            <a:ext cx="7936524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d-&gt;</a:t>
            </a:r>
            <a:r>
              <a:rPr kumimoji="1" lang="zh-CN" altLang="en-US" dirty="0" smtClean="0"/>
              <a:t>两车之间距离</a:t>
            </a:r>
          </a:p>
          <a:p>
            <a:r>
              <a:rPr kumimoji="1" lang="zh-CN" altLang="en-US" dirty="0" smtClean="0"/>
              <a:t>相邻车道换道阈值为</a:t>
            </a:r>
            <a:r>
              <a:rPr kumimoji="1" lang="en-US" altLang="zh-CN" dirty="0" smtClean="0"/>
              <a:t>5</a:t>
            </a:r>
            <a:r>
              <a:rPr kumimoji="1" lang="zh-CN" altLang="en-US" dirty="0" smtClean="0"/>
              <a:t>，跨两个车道换道阈值为</a:t>
            </a:r>
            <a:r>
              <a:rPr kumimoji="1" lang="en-US" altLang="zh-CN" dirty="0" smtClean="0"/>
              <a:t>1000</a:t>
            </a:r>
            <a:endParaRPr kumimoji="1" lang="zh-CN" altLang="en-US" dirty="0" smtClean="0"/>
          </a:p>
          <a:p>
            <a:r>
              <a:rPr kumimoji="1" lang="zh-CN" altLang="en-US" dirty="0" smtClean="0"/>
              <a:t>当目标点对应的道路与当前行驶的道路交叉时，引入与行驶方向垂直的吸引力势场，最远的道路吸引力为</a:t>
            </a:r>
            <a:r>
              <a:rPr kumimoji="1" lang="en-US" altLang="zh-CN" dirty="0" smtClean="0"/>
              <a:t>20</a:t>
            </a:r>
            <a:r>
              <a:rPr kumimoji="1" lang="zh-CN" altLang="en-US" dirty="0" smtClean="0"/>
              <a:t>，其次为</a:t>
            </a:r>
            <a:r>
              <a:rPr kumimoji="1" lang="en-US" altLang="zh-CN" dirty="0" smtClean="0"/>
              <a:t>10</a:t>
            </a:r>
            <a:endParaRPr kumimoji="1" lang="zh-CN" altLang="en-US" dirty="0" smtClean="0"/>
          </a:p>
          <a:p>
            <a:endParaRPr kumimoji="1" lang="zh-CN" altLang="en-US" dirty="0" smtClean="0"/>
          </a:p>
          <a:p>
            <a:endParaRPr kumimoji="1" lang="en-US" altLang="zh-CN" dirty="0"/>
          </a:p>
          <a:p>
            <a:r>
              <a:rPr kumimoji="1" lang="zh-CN" altLang="en-US" sz="2400" b="1" dirty="0" smtClean="0"/>
              <a:t>相比不根据实际环境改变道路的方法在时间上缩短</a:t>
            </a:r>
            <a:r>
              <a:rPr kumimoji="1" lang="en-US" altLang="zh-CN" sz="2400" b="1" dirty="0" smtClean="0"/>
              <a:t>7.4%</a:t>
            </a:r>
            <a:endParaRPr kumimoji="1" lang="zh-CN" altLang="en-US" sz="2400" b="1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1230" y="3720611"/>
            <a:ext cx="743439" cy="41545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2384669" y="3766730"/>
            <a:ext cx="20984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当前车辆行驶速度</a:t>
            </a:r>
            <a:endParaRPr kumimoji="1" lang="zh-CN" altLang="en-US" dirty="0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02635" y="3720611"/>
            <a:ext cx="742197" cy="40290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5144832" y="3766730"/>
            <a:ext cx="2203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障碍物车行驶速度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078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单线激光</a:t>
            </a:r>
            <a:r>
              <a:rPr kumimoji="1" lang="zh-CN" altLang="en-US" dirty="0" smtClean="0"/>
              <a:t>雷达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954" y="2767887"/>
            <a:ext cx="4555066" cy="34163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284" y="2767887"/>
            <a:ext cx="4535469" cy="3401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460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vicon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594" y="2572678"/>
            <a:ext cx="4505884" cy="3416300"/>
          </a:xfr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4769" y="2572678"/>
            <a:ext cx="4850019" cy="3421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378888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vicon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654109" y="1818330"/>
            <a:ext cx="3763101" cy="5017467"/>
          </a:xfrm>
        </p:spPr>
      </p:pic>
    </p:spTree>
    <p:extLst>
      <p:ext uri="{BB962C8B-B14F-4D97-AF65-F5344CB8AC3E}">
        <p14:creationId xmlns:p14="http://schemas.microsoft.com/office/powerpoint/2010/main" val="9444965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vicon</a:t>
            </a:r>
            <a:endParaRPr kumimoji="1" lang="zh-CN" altLang="en-US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9286" y="811658"/>
            <a:ext cx="7250174" cy="5455578"/>
          </a:xfrm>
        </p:spPr>
      </p:pic>
    </p:spTree>
    <p:extLst>
      <p:ext uri="{BB962C8B-B14F-4D97-AF65-F5344CB8AC3E}">
        <p14:creationId xmlns:p14="http://schemas.microsoft.com/office/powerpoint/2010/main" val="1513993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后续研究计划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在</a:t>
            </a:r>
            <a:r>
              <a:rPr kumimoji="1" lang="en-US" altLang="zh-CN" dirty="0" smtClean="0"/>
              <a:t>vicon</a:t>
            </a:r>
            <a:r>
              <a:rPr kumimoji="1" lang="zh-CN" altLang="en-US" dirty="0" smtClean="0"/>
              <a:t>和单线激光雷达的基础上模拟码头环境，进行人工势场法测试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15636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zh-CN" altLang="en-US" dirty="0" smtClean="0"/>
              <a:t>工作进展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 将</a:t>
            </a:r>
            <a:r>
              <a:rPr kumimoji="1" lang="en-US" altLang="zh-CN" dirty="0" smtClean="0"/>
              <a:t>Anylogic</a:t>
            </a:r>
            <a:r>
              <a:rPr kumimoji="1" lang="zh-CN" altLang="en-US" dirty="0" smtClean="0"/>
              <a:t>地图更换为更符合码头实际情况的地图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 在</a:t>
            </a:r>
            <a:r>
              <a:rPr kumimoji="1" lang="en-US" altLang="zh-CN" dirty="0" smtClean="0"/>
              <a:t>Anylogic</a:t>
            </a:r>
            <a:r>
              <a:rPr kumimoji="1" lang="zh-CN" altLang="en-US" dirty="0" smtClean="0"/>
              <a:t>中将人工势场法和最短路径法进行对比，调整人工势场法模型，找出路径规划效果最好的参数</a:t>
            </a:r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 使用</a:t>
            </a:r>
            <a:r>
              <a:rPr kumimoji="1" lang="en-US" altLang="zh-CN" dirty="0" smtClean="0"/>
              <a:t>c#</a:t>
            </a:r>
            <a:r>
              <a:rPr kumimoji="1" lang="zh-CN" altLang="en-US" dirty="0" smtClean="0"/>
              <a:t>语言，在码头基本框架基础上，从底层编写路径规划算法，引入人工势场模型</a:t>
            </a:r>
          </a:p>
          <a:p>
            <a:r>
              <a:rPr kumimoji="1" lang="en-US" altLang="zh-CN" dirty="0" smtClean="0"/>
              <a:t>4.</a:t>
            </a:r>
            <a:r>
              <a:rPr kumimoji="1" lang="zh-CN" altLang="en-US" dirty="0" smtClean="0"/>
              <a:t> 在程序中调整人工势场法模型参数，并将统计的运行结果与不变车道的路径规划算法进行比较，找出效果最好的参数</a:t>
            </a:r>
          </a:p>
          <a:p>
            <a:r>
              <a:rPr kumimoji="1" lang="en-US" altLang="zh-CN" dirty="0" smtClean="0"/>
              <a:t>5.</a:t>
            </a:r>
            <a:r>
              <a:rPr kumimoji="1" lang="zh-CN" altLang="en-US" dirty="0" smtClean="0"/>
              <a:t> 测试单线激光雷达</a:t>
            </a:r>
          </a:p>
          <a:p>
            <a:r>
              <a:rPr kumimoji="1" lang="en-US" altLang="zh-CN" dirty="0" smtClean="0"/>
              <a:t>6.</a:t>
            </a:r>
            <a:r>
              <a:rPr kumimoji="1" lang="zh-CN" altLang="en-US" dirty="0" smtClean="0"/>
              <a:t> 调试</a:t>
            </a:r>
            <a:r>
              <a:rPr kumimoji="1" lang="en-US" altLang="zh-CN" dirty="0" smtClean="0"/>
              <a:t>vicon</a:t>
            </a:r>
            <a:r>
              <a:rPr kumimoji="1" lang="zh-CN" altLang="en-US" dirty="0" smtClean="0"/>
              <a:t>摄像头与配套软件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821323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402541" y="2099733"/>
            <a:ext cx="7578072" cy="1539938"/>
          </a:xfrm>
        </p:spPr>
        <p:txBody>
          <a:bodyPr/>
          <a:lstStyle/>
          <a:p>
            <a:pPr algn="ctr"/>
            <a:r>
              <a:rPr lang="zh-CN" altLang="en-US" dirty="0"/>
              <a:t>谢谢</a:t>
            </a:r>
          </a:p>
        </p:txBody>
      </p:sp>
    </p:spTree>
    <p:extLst>
      <p:ext uri="{BB962C8B-B14F-4D97-AF65-F5344CB8AC3E}">
        <p14:creationId xmlns:p14="http://schemas.microsoft.com/office/powerpoint/2010/main" val="2961792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/>
              <a:t>Anylogic</a:t>
            </a:r>
            <a:r>
              <a:rPr kumimoji="1" lang="zh-CN" altLang="en-US" sz="3200" dirty="0" smtClean="0"/>
              <a:t>原模型</a:t>
            </a:r>
            <a:endParaRPr kumimoji="1" lang="zh-CN" altLang="en-US" sz="32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12261" y="717177"/>
            <a:ext cx="6037132" cy="4953000"/>
          </a:xfrm>
        </p:spPr>
      </p:pic>
    </p:spTree>
    <p:extLst>
      <p:ext uri="{BB962C8B-B14F-4D97-AF65-F5344CB8AC3E}">
        <p14:creationId xmlns:p14="http://schemas.microsoft.com/office/powerpoint/2010/main" val="711985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sz="3200" dirty="0" smtClean="0"/>
              <a:t>Anylogic</a:t>
            </a:r>
            <a:r>
              <a:rPr kumimoji="1" lang="zh-CN" altLang="en-US" sz="3200" dirty="0" smtClean="0"/>
              <a:t>新模型</a:t>
            </a:r>
            <a:endParaRPr kumimoji="1" lang="zh-CN" altLang="en-US" sz="3200" dirty="0"/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2023" y="945288"/>
            <a:ext cx="7288586" cy="5083022"/>
          </a:xfrm>
        </p:spPr>
      </p:pic>
      <p:sp>
        <p:nvSpPr>
          <p:cNvPr id="5" name="文本框 4"/>
          <p:cNvSpPr txBox="1"/>
          <p:nvPr/>
        </p:nvSpPr>
        <p:spPr>
          <a:xfrm>
            <a:off x="995082" y="2886635"/>
            <a:ext cx="374724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1.</a:t>
            </a:r>
            <a:r>
              <a:rPr kumimoji="1" lang="zh-CN" altLang="en-US" dirty="0" smtClean="0"/>
              <a:t>增设单行线</a:t>
            </a:r>
          </a:p>
          <a:p>
            <a:r>
              <a:rPr kumimoji="1" lang="en-US" altLang="zh-CN" dirty="0" smtClean="0"/>
              <a:t>2.</a:t>
            </a:r>
            <a:r>
              <a:rPr kumimoji="1" lang="zh-CN" altLang="en-US" dirty="0" smtClean="0"/>
              <a:t>禁止</a:t>
            </a:r>
            <a:r>
              <a:rPr kumimoji="1" lang="en-US" altLang="zh-CN" dirty="0" smtClean="0"/>
              <a:t>AGV180</a:t>
            </a:r>
            <a:r>
              <a:rPr kumimoji="1" lang="zh-CN" altLang="en-US" dirty="0" smtClean="0"/>
              <a:t>度转弯</a:t>
            </a:r>
          </a:p>
          <a:p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插入了更多的纵向道路</a:t>
            </a:r>
          </a:p>
          <a:p>
            <a:r>
              <a:rPr kumimoji="1" lang="en-US" altLang="zh-CN" dirty="0" smtClean="0"/>
              <a:t>4.</a:t>
            </a:r>
            <a:r>
              <a:rPr lang="zh-CN" altLang="zh-CN" dirty="0"/>
              <a:t>车道有四车道、三车道和一车道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5028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调整参数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zh-CN" dirty="0"/>
              <a:t>人工势场法本质是通过动态的环境变化调整参数，并以此控制被控物体的移动。根据实际的码头道路交通环境以及实际需求，创建了一种新</a:t>
            </a:r>
            <a:r>
              <a:rPr lang="zh-CN" altLang="zh-CN" dirty="0" smtClean="0"/>
              <a:t>的</a:t>
            </a:r>
            <a:r>
              <a:rPr lang="zh-CN" altLang="en-US" dirty="0" smtClean="0"/>
              <a:t>人工势场</a:t>
            </a:r>
            <a:r>
              <a:rPr lang="zh-CN" altLang="zh-CN" dirty="0" smtClean="0"/>
              <a:t>算法</a:t>
            </a:r>
            <a:r>
              <a:rPr lang="zh-CN" altLang="en-US" dirty="0" smtClean="0"/>
              <a:t>。</a:t>
            </a:r>
          </a:p>
          <a:p>
            <a:r>
              <a:rPr lang="zh-CN" altLang="en-US" dirty="0" smtClean="0"/>
              <a:t>排斥力势场公式</a:t>
            </a:r>
          </a:p>
          <a:p>
            <a:endParaRPr lang="zh-CN" altLang="en-US" dirty="0" smtClean="0"/>
          </a:p>
          <a:p>
            <a:endParaRPr kumimoji="1" lang="zh-CN" altLang="en-US" dirty="0"/>
          </a:p>
        </p:txBody>
      </p:sp>
      <p:pic>
        <p:nvPicPr>
          <p:cNvPr id="17" name="图片 16"/>
          <p:cNvPicPr/>
          <p:nvPr/>
        </p:nvPicPr>
        <p:blipFill>
          <a:blip r:embed="rId2"/>
          <a:stretch>
            <a:fillRect/>
          </a:stretch>
        </p:blipFill>
        <p:spPr>
          <a:xfrm>
            <a:off x="1606549" y="3508562"/>
            <a:ext cx="2002015" cy="617444"/>
          </a:xfrm>
          <a:prstGeom prst="rect">
            <a:avLst/>
          </a:prstGeom>
        </p:spPr>
      </p:pic>
      <p:pic>
        <p:nvPicPr>
          <p:cNvPr id="18" name="图片 17"/>
          <p:cNvPicPr/>
          <p:nvPr/>
        </p:nvPicPr>
        <p:blipFill>
          <a:blip r:embed="rId3"/>
          <a:stretch>
            <a:fillRect/>
          </a:stretch>
        </p:blipFill>
        <p:spPr>
          <a:xfrm>
            <a:off x="3892056" y="3506134"/>
            <a:ext cx="2132988" cy="617444"/>
          </a:xfrm>
          <a:prstGeom prst="rect">
            <a:avLst/>
          </a:prstGeom>
        </p:spPr>
      </p:pic>
      <p:pic>
        <p:nvPicPr>
          <p:cNvPr id="19" name="图片 18"/>
          <p:cNvPicPr/>
          <p:nvPr/>
        </p:nvPicPr>
        <p:blipFill>
          <a:blip r:embed="rId4"/>
          <a:stretch>
            <a:fillRect/>
          </a:stretch>
        </p:blipFill>
        <p:spPr>
          <a:xfrm>
            <a:off x="6308536" y="3614799"/>
            <a:ext cx="1494624" cy="442072"/>
          </a:xfrm>
          <a:prstGeom prst="rect">
            <a:avLst/>
          </a:prstGeom>
        </p:spPr>
      </p:pic>
      <p:sp>
        <p:nvSpPr>
          <p:cNvPr id="12" name="Rectangle 17"/>
          <p:cNvSpPr>
            <a:spLocks noChangeArrowheads="1"/>
          </p:cNvSpPr>
          <p:nvPr/>
        </p:nvSpPr>
        <p:spPr bwMode="auto">
          <a:xfrm>
            <a:off x="1606549" y="4240306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pic>
        <p:nvPicPr>
          <p:cNvPr id="1040" name="图片 7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01799" y="4061126"/>
            <a:ext cx="294342" cy="430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Rectangle 18"/>
          <p:cNvSpPr>
            <a:spLocks noChangeArrowheads="1"/>
          </p:cNvSpPr>
          <p:nvPr/>
        </p:nvSpPr>
        <p:spPr bwMode="auto">
          <a:xfrm>
            <a:off x="1949449" y="432883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为总的势场大小，</a:t>
            </a:r>
          </a:p>
        </p:txBody>
      </p:sp>
      <p:pic>
        <p:nvPicPr>
          <p:cNvPr id="1039" name="图片 5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7520" y="4482240"/>
            <a:ext cx="342900" cy="4343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9"/>
          <p:cNvSpPr>
            <a:spLocks noChangeArrowheads="1"/>
          </p:cNvSpPr>
          <p:nvPr/>
        </p:nvSpPr>
        <p:spPr bwMode="auto">
          <a:xfrm>
            <a:off x="1949449" y="4739341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为距离产生的势场大小，</a:t>
            </a:r>
          </a:p>
        </p:txBody>
      </p:sp>
      <p:pic>
        <p:nvPicPr>
          <p:cNvPr id="1038" name="图片 4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3310" y="4898475"/>
            <a:ext cx="532278" cy="4139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Rectangle 20"/>
          <p:cNvSpPr>
            <a:spLocks noChangeArrowheads="1"/>
          </p:cNvSpPr>
          <p:nvPr/>
        </p:nvSpPr>
        <p:spPr bwMode="auto">
          <a:xfrm>
            <a:off x="2236320" y="5105472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为速度产生的势场大小，d为距离，s为速度 </a:t>
            </a:r>
          </a:p>
        </p:txBody>
      </p:sp>
    </p:spTree>
    <p:extLst>
      <p:ext uri="{BB962C8B-B14F-4D97-AF65-F5344CB8AC3E}">
        <p14:creationId xmlns:p14="http://schemas.microsoft.com/office/powerpoint/2010/main" val="249367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调整参数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目标点对</a:t>
            </a:r>
            <a:r>
              <a:rPr kumimoji="1" lang="en-US" altLang="zh-CN" dirty="0" smtClean="0"/>
              <a:t>AGV</a:t>
            </a:r>
            <a:r>
              <a:rPr kumimoji="1" lang="zh-CN" altLang="en-US" dirty="0" smtClean="0"/>
              <a:t>的吸引力由当前位置到目标点的最短距离决定</a:t>
            </a:r>
          </a:p>
          <a:p>
            <a:r>
              <a:rPr kumimoji="1" lang="zh-CN" altLang="en-US" dirty="0" smtClean="0"/>
              <a:t>当被控物体到达路口时，根据路口势场的大小选择驶入的道路</a:t>
            </a:r>
          </a:p>
          <a:p>
            <a:r>
              <a:rPr kumimoji="1" lang="zh-CN" altLang="en-US" dirty="0" smtClean="0"/>
              <a:t>判断参数</a:t>
            </a:r>
          </a:p>
          <a:p>
            <a:r>
              <a:rPr lang="zh-CN" altLang="zh-CN" dirty="0"/>
              <a:t>其中</a:t>
            </a:r>
            <a:r>
              <a:rPr lang="en-US" altLang="zh-CN" dirty="0"/>
              <a:t>c</a:t>
            </a:r>
            <a:r>
              <a:rPr lang="zh-CN" altLang="zh-CN" dirty="0"/>
              <a:t>为</a:t>
            </a:r>
            <a:r>
              <a:rPr lang="en-US" altLang="zh-CN" dirty="0"/>
              <a:t>0</a:t>
            </a:r>
            <a:r>
              <a:rPr lang="zh-CN" altLang="zh-CN" dirty="0"/>
              <a:t>～</a:t>
            </a:r>
            <a:r>
              <a:rPr lang="en-US" altLang="zh-CN" dirty="0"/>
              <a:t>1</a:t>
            </a:r>
            <a:r>
              <a:rPr lang="zh-CN" altLang="zh-CN" dirty="0"/>
              <a:t>可变的参数，</a:t>
            </a:r>
            <a:r>
              <a:rPr lang="en-US" altLang="zh-CN" dirty="0"/>
              <a:t>length</a:t>
            </a:r>
            <a:r>
              <a:rPr lang="zh-CN" altLang="zh-CN" dirty="0"/>
              <a:t>为进入到某条路径之后到达终点的最短路径</a:t>
            </a:r>
            <a:r>
              <a:rPr lang="zh-CN" altLang="zh-CN" dirty="0" smtClean="0"/>
              <a:t>长度</a:t>
            </a:r>
            <a:endParaRPr lang="zh-CN" altLang="en-US" dirty="0" smtClean="0"/>
          </a:p>
          <a:p>
            <a:endParaRPr kumimoji="1" lang="zh-CN" altLang="en-US" dirty="0" smtClean="0"/>
          </a:p>
          <a:p>
            <a:endParaRPr kumimoji="1" lang="zh-CN" altLang="en-US" dirty="0"/>
          </a:p>
        </p:txBody>
      </p:sp>
      <p:pic>
        <p:nvPicPr>
          <p:cNvPr id="2049" name="图片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39700" cy="15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2747308" y="3397996"/>
            <a:ext cx="2710553" cy="412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784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增设规则</a:t>
            </a:r>
            <a:endParaRPr kumimoji="1" lang="zh-CN" altLang="en-US" dirty="0"/>
          </a:p>
        </p:txBody>
      </p:sp>
      <p:sp>
        <p:nvSpPr>
          <p:cNvPr id="5" name="文本框 4"/>
          <p:cNvSpPr txBox="1"/>
          <p:nvPr/>
        </p:nvSpPr>
        <p:spPr>
          <a:xfrm>
            <a:off x="1376738" y="3459971"/>
            <a:ext cx="496241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 smtClean="0"/>
              <a:t>由于单行</a:t>
            </a:r>
            <a:r>
              <a:rPr lang="zh-CN" altLang="en-US" dirty="0" smtClean="0"/>
              <a:t>道</a:t>
            </a:r>
            <a:r>
              <a:rPr lang="zh-CN" altLang="en-US" dirty="0"/>
              <a:t>，</a:t>
            </a:r>
            <a:r>
              <a:rPr lang="zh-CN" altLang="zh-CN" dirty="0" smtClean="0"/>
              <a:t>被</a:t>
            </a:r>
            <a:r>
              <a:rPr lang="zh-CN" altLang="zh-CN" dirty="0"/>
              <a:t>控物体运动路径可能出现</a:t>
            </a:r>
            <a:r>
              <a:rPr lang="zh-CN" altLang="zh-CN" dirty="0" smtClean="0"/>
              <a:t>闭环</a:t>
            </a:r>
            <a:r>
              <a:rPr lang="zh-CN" altLang="en-US" dirty="0" smtClean="0"/>
              <a:t>。</a:t>
            </a:r>
          </a:p>
          <a:p>
            <a:endParaRPr lang="zh-CN" altLang="en-US" dirty="0" smtClean="0"/>
          </a:p>
          <a:p>
            <a:r>
              <a:rPr lang="zh-CN" altLang="en-US" dirty="0" smtClean="0"/>
              <a:t>增设规则：</a:t>
            </a:r>
            <a:r>
              <a:rPr lang="zh-CN" altLang="zh-CN" dirty="0" smtClean="0"/>
              <a:t>被</a:t>
            </a:r>
            <a:r>
              <a:rPr lang="zh-CN" altLang="zh-CN" dirty="0"/>
              <a:t>控物体在路口</a:t>
            </a:r>
            <a:r>
              <a:rPr lang="en-US" altLang="zh-CN" dirty="0"/>
              <a:t>A</a:t>
            </a:r>
            <a:r>
              <a:rPr lang="zh-CN" altLang="zh-CN" dirty="0"/>
              <a:t>不选择距离最</a:t>
            </a:r>
            <a:r>
              <a:rPr lang="zh-CN" altLang="zh-CN" dirty="0" smtClean="0"/>
              <a:t>短路径</a:t>
            </a:r>
            <a:r>
              <a:rPr lang="zh-CN" altLang="zh-CN" dirty="0"/>
              <a:t>的前提是：绕路可以不重复到达路口</a:t>
            </a:r>
            <a:r>
              <a:rPr lang="en-US" altLang="zh-CN" dirty="0"/>
              <a:t>A</a:t>
            </a:r>
            <a:r>
              <a:rPr lang="zh-CN" altLang="zh-CN" dirty="0"/>
              <a:t>到达终点 </a:t>
            </a:r>
            <a:endParaRPr kumimoji="1" lang="zh-CN" altLang="en-US" dirty="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8445" y="1982336"/>
            <a:ext cx="2867934" cy="4037464"/>
          </a:xfrm>
          <a:prstGeom prst="rect">
            <a:avLst/>
          </a:prstGeom>
        </p:spPr>
      </p:pic>
      <p:sp>
        <p:nvSpPr>
          <p:cNvPr id="6" name="内容占位符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068517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4997" y="37101"/>
            <a:ext cx="8191500" cy="66040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93160" y="3339101"/>
            <a:ext cx="12945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 smtClean="0"/>
              <a:t>20</a:t>
            </a:r>
            <a:r>
              <a:rPr kumimoji="1" lang="zh-CN" altLang="en-US" dirty="0" smtClean="0"/>
              <a:t>辆车</a:t>
            </a:r>
            <a:endParaRPr kumimoji="1" lang="zh-CN" altLang="en-US" dirty="0"/>
          </a:p>
        </p:txBody>
      </p:sp>
      <p:sp>
        <p:nvSpPr>
          <p:cNvPr id="4" name="同心圆 3"/>
          <p:cNvSpPr/>
          <p:nvPr/>
        </p:nvSpPr>
        <p:spPr>
          <a:xfrm>
            <a:off x="4705565" y="1592494"/>
            <a:ext cx="493160" cy="493161"/>
          </a:xfrm>
          <a:prstGeom prst="donut">
            <a:avLst>
              <a:gd name="adj" fmla="val 3415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" name="同心圆 4"/>
          <p:cNvSpPr/>
          <p:nvPr/>
        </p:nvSpPr>
        <p:spPr>
          <a:xfrm>
            <a:off x="4161034" y="688369"/>
            <a:ext cx="297950" cy="297950"/>
          </a:xfrm>
          <a:prstGeom prst="donut">
            <a:avLst>
              <a:gd name="adj" fmla="val 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6" name="笑脸 5"/>
          <p:cNvSpPr/>
          <p:nvPr/>
        </p:nvSpPr>
        <p:spPr>
          <a:xfrm>
            <a:off x="8969340" y="688369"/>
            <a:ext cx="333910" cy="333910"/>
          </a:xfrm>
          <a:prstGeom prst="smileyFac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0075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Anylogic</a:t>
            </a:r>
            <a:r>
              <a:rPr kumimoji="1" lang="zh-CN" altLang="en-US" dirty="0"/>
              <a:t>实验结果</a:t>
            </a:r>
          </a:p>
        </p:txBody>
      </p:sp>
      <p:pic>
        <p:nvPicPr>
          <p:cNvPr id="4" name="内容占位符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6132" y="1702542"/>
            <a:ext cx="6728175" cy="5046132"/>
          </a:xfrm>
        </p:spPr>
      </p:pic>
      <p:sp>
        <p:nvSpPr>
          <p:cNvPr id="6" name="文本框 5"/>
          <p:cNvSpPr txBox="1"/>
          <p:nvPr/>
        </p:nvSpPr>
        <p:spPr>
          <a:xfrm>
            <a:off x="719191" y="3071446"/>
            <a:ext cx="411993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/>
              <a:t>使用整个地图作为行驶区域</a:t>
            </a:r>
            <a:endParaRPr kumimoji="1" lang="en-US" altLang="zh-CN" dirty="0" smtClean="0"/>
          </a:p>
          <a:p>
            <a:endParaRPr kumimoji="1" lang="zh-CN" altLang="en-US" dirty="0" smtClean="0"/>
          </a:p>
          <a:p>
            <a:r>
              <a:rPr kumimoji="1" lang="en-US" altLang="zh-CN" dirty="0" smtClean="0"/>
              <a:t>Delay=100s</a:t>
            </a:r>
            <a:r>
              <a:rPr kumimoji="1" lang="zh-CN" altLang="en-US" dirty="0" smtClean="0"/>
              <a:t> 运行</a:t>
            </a:r>
            <a:r>
              <a:rPr kumimoji="1" lang="zh-CN" altLang="en-US" dirty="0"/>
              <a:t>时间最多</a:t>
            </a:r>
            <a:r>
              <a:rPr kumimoji="1" lang="zh-CN" altLang="en-US" dirty="0" smtClean="0"/>
              <a:t>缩短</a:t>
            </a:r>
            <a:r>
              <a:rPr kumimoji="1" lang="en-US" altLang="zh-CN" dirty="0" smtClean="0"/>
              <a:t>40.0%</a:t>
            </a:r>
            <a:endParaRPr kumimoji="1" lang="zh-CN" altLang="en-US" dirty="0"/>
          </a:p>
          <a:p>
            <a:r>
              <a:rPr kumimoji="1" lang="en-US" altLang="zh-CN" dirty="0" smtClean="0"/>
              <a:t>Delay=50s</a:t>
            </a:r>
            <a:r>
              <a:rPr kumimoji="1" lang="zh-CN" altLang="en-US" dirty="0"/>
              <a:t> </a:t>
            </a:r>
            <a:r>
              <a:rPr kumimoji="1" lang="zh-CN" altLang="en-US" dirty="0" smtClean="0"/>
              <a:t>  运行</a:t>
            </a:r>
            <a:r>
              <a:rPr kumimoji="1" lang="zh-CN" altLang="en-US" dirty="0"/>
              <a:t>时间最多</a:t>
            </a:r>
            <a:r>
              <a:rPr kumimoji="1" lang="zh-CN" altLang="en-US" dirty="0" smtClean="0"/>
              <a:t>缩短</a:t>
            </a:r>
            <a:r>
              <a:rPr kumimoji="1" lang="en-US" altLang="zh-CN" dirty="0" smtClean="0"/>
              <a:t>22.5%</a:t>
            </a:r>
            <a:endParaRPr kumimoji="1" lang="zh-CN" altLang="en-US" dirty="0"/>
          </a:p>
          <a:p>
            <a:r>
              <a:rPr kumimoji="1" lang="en-US" altLang="zh-CN" dirty="0" smtClean="0"/>
              <a:t>Delay=10s</a:t>
            </a:r>
            <a:r>
              <a:rPr kumimoji="1" lang="zh-CN" altLang="en-US" dirty="0" smtClean="0"/>
              <a:t>   运行</a:t>
            </a:r>
            <a:r>
              <a:rPr kumimoji="1" lang="zh-CN" altLang="en-US" dirty="0"/>
              <a:t>时间最多</a:t>
            </a:r>
            <a:r>
              <a:rPr kumimoji="1" lang="zh-CN" altLang="en-US" dirty="0" smtClean="0"/>
              <a:t>缩短</a:t>
            </a:r>
            <a:r>
              <a:rPr kumimoji="1" lang="en-US" altLang="zh-CN" dirty="0" smtClean="0"/>
              <a:t>3.4%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50900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F10001029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10001029" id="{ED3996BA-162B-43C7-B0E2-A5CA4E649741}" vid="{187088E4-27D7-4455-856F-4A44258D82E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离子会议室</Template>
  <TotalTime>1005</TotalTime>
  <Words>627</Words>
  <Application>Microsoft Macintosh PowerPoint</Application>
  <PresentationFormat>宽屏</PresentationFormat>
  <Paragraphs>70</Paragraphs>
  <Slides>20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25" baseType="lpstr">
      <vt:lpstr>Arial</vt:lpstr>
      <vt:lpstr>Century Gothic</vt:lpstr>
      <vt:lpstr>Wingdings 3</vt:lpstr>
      <vt:lpstr>宋体</vt:lpstr>
      <vt:lpstr>TF10001029</vt:lpstr>
      <vt:lpstr>AGV调度优化</vt:lpstr>
      <vt:lpstr>工作进展</vt:lpstr>
      <vt:lpstr>Anylogic原模型</vt:lpstr>
      <vt:lpstr>Anylogic新模型</vt:lpstr>
      <vt:lpstr>调整参数</vt:lpstr>
      <vt:lpstr>调整参数</vt:lpstr>
      <vt:lpstr>增设规则</vt:lpstr>
      <vt:lpstr>PowerPoint 演示文稿</vt:lpstr>
      <vt:lpstr>Anylogic实验结果</vt:lpstr>
      <vt:lpstr>Anylogic实验结果</vt:lpstr>
      <vt:lpstr>C#程序中码头框架</vt:lpstr>
      <vt:lpstr>引入人工势场法</vt:lpstr>
      <vt:lpstr>人工势场法</vt:lpstr>
      <vt:lpstr>参数</vt:lpstr>
      <vt:lpstr>单线激光雷达</vt:lpstr>
      <vt:lpstr>vicon</vt:lpstr>
      <vt:lpstr>vicon</vt:lpstr>
      <vt:lpstr>vicon</vt:lpstr>
      <vt:lpstr>后续研究计划</vt:lpstr>
      <vt:lpstr>谢谢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AGV调度优化</dc:title>
  <dc:creator>Microsoft Office 用户</dc:creator>
  <cp:lastModifiedBy>Microsoft Office 用户</cp:lastModifiedBy>
  <cp:revision>32</cp:revision>
  <dcterms:created xsi:type="dcterms:W3CDTF">2018-04-10T02:58:36Z</dcterms:created>
  <dcterms:modified xsi:type="dcterms:W3CDTF">2018-04-12T14:46:43Z</dcterms:modified>
</cp:coreProperties>
</file>

<file path=docProps/thumbnail.jpeg>
</file>